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B33A-6DB4-4FED-810D-7AB73D613209}" type="datetimeFigureOut">
              <a:rPr lang="cs-CZ" smtClean="0"/>
              <a:t>14. 3. 2019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0141-7A70-4C02-A70C-1AABF261A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0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714B-3D65-4440-8435-1FE8F0F2B3B3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D74-4977-4100-BA9E-5D5409E0F72C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5FAE-D27A-46BD-89BE-D13A9473AC08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3383-7CC4-45D4-A381-80771D704676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0778-50E5-4459-A7CB-63F2E67ACFB9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A28-CFDF-433C-965F-173E1C47013A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1863-2E6C-4557-89B6-03CFA6DE396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E0E6-B67D-4754-89DC-C6B6FB6DA338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29A8-214C-476A-A1E1-25346C3AF7DF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C5B-0ABD-49D1-8A08-DE88A1CC717C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F488-4FDE-4213-BEEF-2E9899A41B3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C879-62A3-4ED9-9552-5948864C7A02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39D-E07C-4162-8368-1167523E2859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672B-1584-450C-A07F-BD36B9528D5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A77-BE42-476D-AFF1-AF45F9A2E610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0F1E-A524-45ED-A5FA-DF95BEC5B53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79ED-C207-4186-B170-F39ED02AFF3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rnovsko.cz/" TargetMode="External"/><Relationship Id="rId2" Type="http://schemas.openxmlformats.org/officeDocument/2006/relationships/hyperlink" Target="http://www.tremesna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maskrnovsko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maskrnovsko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6" y="1856084"/>
            <a:ext cx="7766936" cy="1646302"/>
          </a:xfrm>
        </p:spPr>
        <p:txBody>
          <a:bodyPr/>
          <a:lstStyle/>
          <a:p>
            <a:r>
              <a:rPr lang="cs-CZ" dirty="0"/>
              <a:t>KOTLÍKOVÉ </a:t>
            </a:r>
            <a:r>
              <a:rPr lang="cs-CZ"/>
              <a:t>DOTACE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V </a:t>
            </a:r>
            <a:r>
              <a:rPr lang="cs-CZ" dirty="0"/>
              <a:t>ROCE 2019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3628653"/>
            <a:ext cx="7766936" cy="1519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200" b="1" dirty="0"/>
              <a:t>SEMINÁŘ PRO VEŘEJNOST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TŘEMEŠNÁ 13.3.2019</a:t>
            </a:r>
            <a:r>
              <a:rPr lang="cs-CZ" dirty="0"/>
              <a:t>, 16 HOD.</a:t>
            </a:r>
          </a:p>
          <a:p>
            <a:pPr algn="ctr"/>
            <a:r>
              <a:rPr lang="cs-CZ" dirty="0" smtClean="0"/>
              <a:t>KULTURNÍ DŮM TŘEMEŠNÁ</a:t>
            </a:r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="" xmlns:a16="http://schemas.microsoft.com/office/drawing/2014/main" id="{F5CAF243-64D2-409E-8917-A9919B5F78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9" y="5882989"/>
            <a:ext cx="4264227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4BDE011-DEDE-4DFE-AB15-68DBB153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23" y="484676"/>
            <a:ext cx="3557023" cy="8229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3DB5EE0B-99BF-482B-ADDD-52A8E16C1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74" y="5823400"/>
            <a:ext cx="2122602" cy="780176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="" xmlns:a16="http://schemas.microsoft.com/office/drawing/2014/main" id="{58C0EA17-617D-4027-93C3-75F8362F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463756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OBEC ZAŽÁDÁ NA MŽP O FINANČNÍ PROSTŘEDKY PRO DOMÁCNOSTI A KOTLÍKOVÉHO SPECIALISTU</a:t>
            </a:r>
          </a:p>
          <a:p>
            <a:pPr lvl="1"/>
            <a:r>
              <a:rPr lang="cs-CZ" dirty="0"/>
              <a:t>vlastníci nemovitostí vyplní dotazník, kde deklarují zájem/nezájem o výměnu kotle s použitím půjčky od obce do </a:t>
            </a:r>
            <a:r>
              <a:rPr lang="cs-CZ" dirty="0" smtClean="0"/>
              <a:t>25.3.2019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dirty="0"/>
              <a:t>DOMÁCNOSTI PODAJÍ </a:t>
            </a:r>
            <a:r>
              <a:rPr lang="cs-CZ" dirty="0" smtClean="0"/>
              <a:t>ŽÁDOST </a:t>
            </a:r>
            <a:r>
              <a:rPr lang="cs-CZ" dirty="0"/>
              <a:t>NA </a:t>
            </a:r>
            <a:r>
              <a:rPr lang="cs-CZ" dirty="0" smtClean="0"/>
              <a:t>KRAJ o kotlíkovou dotaci, </a:t>
            </a:r>
            <a:r>
              <a:rPr lang="cs-CZ" dirty="0"/>
              <a:t>ZREALIZUJÍ </a:t>
            </a:r>
            <a:r>
              <a:rPr lang="cs-CZ" dirty="0" smtClean="0"/>
              <a:t>VÝMĚNU s použitím půjčky od obce, </a:t>
            </a:r>
            <a:r>
              <a:rPr lang="cs-CZ" dirty="0"/>
              <a:t>NÁSLEDNĚ SPLÁCÍ PŮJČKU OBCI</a:t>
            </a:r>
          </a:p>
          <a:p>
            <a:pPr lvl="1"/>
            <a:r>
              <a:rPr lang="cs-CZ" dirty="0"/>
              <a:t>podání žádosti na kraj léto-podzim 2019, realizace výměny 2020-2021</a:t>
            </a:r>
          </a:p>
          <a:p>
            <a:pPr>
              <a:buFont typeface="+mj-lt"/>
              <a:buAutoNum type="arabicPeriod"/>
            </a:pPr>
            <a:r>
              <a:rPr lang="cs-CZ" dirty="0"/>
              <a:t>OBEC VYÚČTUJE ZREALIZOVANÉ VÝMĚNY DO 31.12.2021</a:t>
            </a:r>
          </a:p>
          <a:p>
            <a:pPr>
              <a:buFont typeface="+mj-lt"/>
              <a:buAutoNum type="arabicPeriod"/>
            </a:pPr>
            <a:r>
              <a:rPr lang="cs-CZ" dirty="0"/>
              <a:t>OBEC ZREALIZUJE VLASTNÍ PROJEKT DO 28.2.2023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A7E6009E-C8C1-4693-83A5-FC4C5A6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 – PRŮZKUM ZÁJMU O KOTLÍKOVÉ PŮJČKY V OBCI </a:t>
            </a:r>
            <a:r>
              <a:rPr lang="cs-CZ" dirty="0" smtClean="0"/>
              <a:t>TŘEMEŠNÁ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 bude k dispozici na obecním úřadě v úředních hodinách</a:t>
            </a:r>
          </a:p>
          <a:p>
            <a:r>
              <a:rPr lang="cs-CZ" dirty="0"/>
              <a:t>Ke stažení na </a:t>
            </a:r>
            <a:r>
              <a:rPr lang="cs-CZ" dirty="0" smtClean="0">
                <a:hlinkClick r:id="rId2"/>
              </a:rPr>
              <a:t>www.tremesna.cz</a:t>
            </a:r>
            <a:endParaRPr lang="cs-CZ" dirty="0"/>
          </a:p>
          <a:p>
            <a:r>
              <a:rPr lang="cs-CZ" dirty="0"/>
              <a:t>Na stránkách kotlíkového specialisty obce </a:t>
            </a:r>
            <a:r>
              <a:rPr lang="cs-CZ" dirty="0">
                <a:hlinkClick r:id="rId3"/>
              </a:rPr>
              <a:t>www.maskrnovsko.cz</a:t>
            </a:r>
            <a:r>
              <a:rPr lang="cs-CZ" dirty="0"/>
              <a:t>, popř. v kanceláři Na Náměstí 105, </a:t>
            </a:r>
            <a:r>
              <a:rPr lang="cs-CZ" dirty="0" smtClean="0"/>
              <a:t>Osoblaha </a:t>
            </a:r>
            <a:endParaRPr lang="cs-CZ" dirty="0"/>
          </a:p>
          <a:p>
            <a:endParaRPr lang="cs-CZ" dirty="0"/>
          </a:p>
          <a:p>
            <a:r>
              <a:rPr lang="cs-CZ" dirty="0"/>
              <a:t>Vyplněné dotazníky prosím odevzdejte na obecním úřadě do </a:t>
            </a:r>
            <a:r>
              <a:rPr lang="cs-CZ" dirty="0" smtClean="0"/>
              <a:t>25.3.2019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6BD9EB6-EF3A-4160-8650-BDCFE202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108" y="67677"/>
            <a:ext cx="8596668" cy="2595460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2745" y="3737335"/>
            <a:ext cx="8596668" cy="1513914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Rozvoj Krnovska o.p.s.</a:t>
            </a:r>
          </a:p>
          <a:p>
            <a:pPr algn="r"/>
            <a:r>
              <a:rPr lang="cs-CZ" dirty="0"/>
              <a:t>Na Náměstí 106</a:t>
            </a:r>
          </a:p>
          <a:p>
            <a:pPr algn="r"/>
            <a:r>
              <a:rPr lang="cs-CZ" dirty="0"/>
              <a:t>793 99 Osoblaha</a:t>
            </a:r>
          </a:p>
          <a:p>
            <a:pPr algn="r"/>
            <a:r>
              <a:rPr lang="cs-CZ" dirty="0"/>
              <a:t>Email: </a:t>
            </a:r>
            <a:r>
              <a:rPr lang="cs-CZ" dirty="0">
                <a:hlinkClick r:id="rId2"/>
              </a:rPr>
              <a:t>team@maskrnovsko.cz</a:t>
            </a:r>
            <a:r>
              <a:rPr lang="cs-CZ" dirty="0"/>
              <a:t>, tel. 554 646 200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FDF9DCB-B8A6-4E08-90ED-2A899719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a proč musí vyměnit kotel</a:t>
            </a:r>
          </a:p>
          <a:p>
            <a:r>
              <a:rPr lang="cs-CZ" dirty="0"/>
              <a:t>Kotlíkové dotace – jak fungují, kde je vyřídit, kdo mi pomůže</a:t>
            </a:r>
          </a:p>
          <a:p>
            <a:r>
              <a:rPr lang="cs-CZ" dirty="0"/>
              <a:t>Financování výměny kotle</a:t>
            </a:r>
          </a:p>
          <a:p>
            <a:r>
              <a:rPr lang="cs-CZ" dirty="0"/>
              <a:t>Kotlíkové půjčky</a:t>
            </a:r>
          </a:p>
          <a:p>
            <a:r>
              <a:rPr lang="cs-CZ" dirty="0"/>
              <a:t>Jak mám jako vlastník nemovitosti postupovat, na koho se obrátit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3BCA2880-93EE-45B1-934A-A8C04900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1. ZÁŘÍ 2022</a:t>
            </a:r>
            <a:br>
              <a:rPr lang="cs-CZ" sz="4800" b="1" dirty="0"/>
            </a:br>
            <a:r>
              <a:rPr lang="cs-CZ" b="1" dirty="0"/>
              <a:t>ZÁKAZ POUŽÍVÁNÍ KOTLŮ 1. A 2. EMISNÍ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382592"/>
            <a:ext cx="8596668" cy="3658770"/>
          </a:xfrm>
        </p:spPr>
        <p:txBody>
          <a:bodyPr/>
          <a:lstStyle/>
          <a:p>
            <a:r>
              <a:rPr lang="cs-CZ" b="1" dirty="0"/>
              <a:t>Kotel na tuhá paliva= </a:t>
            </a:r>
            <a:r>
              <a:rPr lang="cs-CZ" dirty="0"/>
              <a:t>zařízení, v němž se spalováním tuhých paliv vyvíjí teplo, kterým se ohřívá teplonosná látka</a:t>
            </a:r>
            <a:endParaRPr lang="cs-CZ" b="1" dirty="0"/>
          </a:p>
          <a:p>
            <a:r>
              <a:rPr lang="cs-CZ" b="1" dirty="0"/>
              <a:t>Za používání nevyhovujícího kotle hrozí pokuta až 50 tis. Kč</a:t>
            </a:r>
          </a:p>
          <a:p>
            <a:r>
              <a:rPr lang="cs-CZ" b="1" dirty="0"/>
              <a:t>Používat bude možné kotle na tuhá paliva splňující min. 3. emisní třídu (obvykle rok výroby 2000 a mladší)</a:t>
            </a:r>
          </a:p>
          <a:p>
            <a:r>
              <a:rPr lang="cs-CZ" b="1" dirty="0"/>
              <a:t>Jak zjistím, jakou emisní třídu můj kotel splňuje?</a:t>
            </a:r>
          </a:p>
          <a:p>
            <a:pPr lvl="1"/>
            <a:r>
              <a:rPr lang="cs-CZ" b="1" dirty="0"/>
              <a:t>Uvedeno na štítku kotle nebo v dokumentaci </a:t>
            </a:r>
          </a:p>
          <a:p>
            <a:pPr lvl="1"/>
            <a:r>
              <a:rPr lang="cs-CZ" b="1" dirty="0"/>
              <a:t>Pokud není uvedeno, je pravděpodobné, že se jedná o „starší model“ nesplňující parametry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D866B1B-4BD6-4504-B2DD-30E2B43C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VLNA KOTLÍKOVÝCH DOTACÍ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 majitele rodinných domů topících kotli na tuhá paliva 1. a 2. emisní třídy</a:t>
            </a:r>
          </a:p>
          <a:p>
            <a:r>
              <a:rPr lang="cs-CZ" dirty="0" smtClean="0"/>
              <a:t>Změna</a:t>
            </a:r>
            <a:r>
              <a:rPr lang="cs-CZ" dirty="0"/>
              <a:t>: již nelze žádat na kotle na uhlí (vč. kombinovaných) </a:t>
            </a:r>
            <a:endParaRPr lang="cs-CZ" dirty="0" smtClean="0"/>
          </a:p>
          <a:p>
            <a:r>
              <a:rPr lang="cs-CZ" dirty="0" smtClean="0"/>
              <a:t>NEMUSÍ se dělat další doplňkové opatření např. výměna oken, zateplení apod.</a:t>
            </a:r>
          </a:p>
          <a:p>
            <a:r>
              <a:rPr lang="cs-CZ" dirty="0" smtClean="0"/>
              <a:t>NELZE </a:t>
            </a:r>
            <a:r>
              <a:rPr lang="cs-CZ" dirty="0"/>
              <a:t>žádat na výměnu kamen, stávajícího automatického kotle nebo pokud již byl kotel vyměněn v předchozích vlnách kotlíkových dotací či z programu Zelená úsporám nebo Nová zelená úsporám (nejdříve od 1.1.2009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NENÍ možná přestavba stávajícího kotle, vždy musí dojít k výměně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Vlastník nemovitosti žádá o kotlíkovou dotaci na kraj- výzva bude vyhlášena nejpozději 9/2019, spíše přelom jaro/léto 2019</a:t>
            </a:r>
          </a:p>
          <a:p>
            <a:r>
              <a:rPr lang="cs-CZ" i="1" dirty="0"/>
              <a:t>Starý zdroj tepla na pevná paliva lze vyměnit za:</a:t>
            </a:r>
            <a:endParaRPr lang="cs-CZ" dirty="0"/>
          </a:p>
          <a:p>
            <a:pPr lvl="1"/>
            <a:r>
              <a:rPr lang="cs-CZ" b="1" i="1" dirty="0"/>
              <a:t>tepelné čerpadlo</a:t>
            </a:r>
            <a:endParaRPr lang="cs-CZ" dirty="0"/>
          </a:p>
          <a:p>
            <a:pPr lvl="1"/>
            <a:r>
              <a:rPr lang="cs-CZ" b="1" i="1" dirty="0"/>
              <a:t>kotel pouze na biomasu</a:t>
            </a:r>
            <a:r>
              <a:rPr lang="cs-CZ" i="1" dirty="0"/>
              <a:t> automatický (např. štěpka, </a:t>
            </a:r>
            <a:r>
              <a:rPr lang="cs-CZ" i="1" dirty="0" err="1"/>
              <a:t>peletky</a:t>
            </a:r>
            <a:r>
              <a:rPr lang="cs-CZ" i="1" dirty="0"/>
              <a:t>) nebo s ručním přikládáním (např. kusové dřevo)</a:t>
            </a:r>
            <a:endParaRPr lang="cs-CZ" dirty="0"/>
          </a:p>
          <a:p>
            <a:pPr lvl="1"/>
            <a:r>
              <a:rPr lang="cs-CZ" b="1" i="1" dirty="0"/>
              <a:t>plynový kondenzační kotel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0BD70A5B-564F-428F-BFC6-BFFAD71E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kotlíkových dotací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80% způsobilých výdajů, max. však 120 000,- Kč na tepelné čerpadlo</a:t>
            </a:r>
          </a:p>
          <a:p>
            <a:r>
              <a:rPr lang="cs-CZ" dirty="0"/>
              <a:t>80% způsobilých výdajů, max. 120 000,- Kč na automatický kotel na biomasu</a:t>
            </a:r>
          </a:p>
          <a:p>
            <a:r>
              <a:rPr lang="cs-CZ" dirty="0"/>
              <a:t>80% způsobilých výdajů, max. 100 000,- Kč na kotel na biomasu s ručním přikládáním</a:t>
            </a:r>
          </a:p>
          <a:p>
            <a:r>
              <a:rPr lang="cs-CZ" dirty="0"/>
              <a:t>75% způsobilých výdajů, max. 95 000,- Kč na plynový kondenzační kotel</a:t>
            </a:r>
          </a:p>
          <a:p>
            <a:endParaRPr lang="cs-CZ" dirty="0"/>
          </a:p>
          <a:p>
            <a:r>
              <a:rPr lang="cs-CZ" dirty="0"/>
              <a:t>+ </a:t>
            </a:r>
            <a:r>
              <a:rPr lang="cs-CZ" dirty="0" smtClean="0"/>
              <a:t>může být dále navýšeno dle podmínek aktuální výzvy (např. + 7 500,- Kč přispíval kraj)</a:t>
            </a:r>
          </a:p>
          <a:p>
            <a:r>
              <a:rPr lang="cs-CZ" dirty="0" smtClean="0"/>
              <a:t>+ 7 500,- Kč navýšení pro obce v Seznamu prioritních obcí (celý ORP Krnov)</a:t>
            </a:r>
          </a:p>
          <a:p>
            <a:r>
              <a:rPr lang="cs-CZ" dirty="0" smtClean="0"/>
              <a:t>+ obec může navýšit o schválenou částku ze svého rozpočtu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887F2A91-3F6F-4BBF-AE00-C1838A70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výměny kotle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5"/>
          </a:xfrm>
        </p:spPr>
        <p:txBody>
          <a:bodyPr>
            <a:normAutofit/>
          </a:bodyPr>
          <a:lstStyle/>
          <a:p>
            <a:r>
              <a:rPr lang="cs-CZ" dirty="0"/>
              <a:t>Vlastník nemovitosti podá žádost na kraj o kotlíkovou dotaci, vymění kotel = zaplatí ze svých prostředků, podá na kraj vyúčtování a kraj mu dotaci následně </a:t>
            </a:r>
            <a:r>
              <a:rPr lang="cs-CZ" dirty="0" smtClean="0"/>
              <a:t>vyplatí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nutnost </a:t>
            </a:r>
            <a:r>
              <a:rPr lang="cs-CZ" dirty="0"/>
              <a:t>předfinancování celé akce vlastníkem nemovitosti</a:t>
            </a:r>
          </a:p>
          <a:p>
            <a:r>
              <a:rPr lang="cs-CZ" dirty="0"/>
              <a:t>Pro řadu domácností je toto </a:t>
            </a:r>
            <a:r>
              <a:rPr lang="cs-CZ" dirty="0" smtClean="0"/>
              <a:t>problém</a:t>
            </a:r>
          </a:p>
          <a:p>
            <a:pPr marL="0" indent="0">
              <a:buNone/>
            </a:pPr>
            <a:endParaRPr lang="cs-CZ" dirty="0"/>
          </a:p>
          <a:p>
            <a:pPr algn="ctr"/>
            <a:r>
              <a:rPr lang="cs-CZ" dirty="0"/>
              <a:t>ŘEŠENÍ: KOTLÍKOVÉ PŮJČKY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D3F2AD8E-B6E4-4F57-9973-8C0F4E48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3" y="2329645"/>
            <a:ext cx="6838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/>
          <a:lstStyle/>
          <a:p>
            <a:r>
              <a:rPr lang="cs-CZ" dirty="0" smtClean="0"/>
              <a:t>Poskytne domácnostem obec + zajistí kotlíkového </a:t>
            </a:r>
            <a:r>
              <a:rPr lang="cs-CZ" dirty="0" smtClean="0"/>
              <a:t>specialistu</a:t>
            </a:r>
          </a:p>
          <a:p>
            <a:pPr lvl="1"/>
            <a:r>
              <a:rPr lang="cs-CZ" dirty="0" smtClean="0"/>
              <a:t>Půjčka max. 200 000,- (150 000,- na plynový kondenzační kotel)</a:t>
            </a:r>
          </a:p>
          <a:p>
            <a:pPr lvl="1"/>
            <a:r>
              <a:rPr lang="cs-CZ" dirty="0" smtClean="0"/>
              <a:t>Bezúročná, s možností předčasného splacení, na 10 let, max. splátka 2000,-/měsíc</a:t>
            </a:r>
            <a:endParaRPr lang="cs-CZ" dirty="0"/>
          </a:p>
          <a:p>
            <a:r>
              <a:rPr lang="cs-CZ" dirty="0"/>
              <a:t>Kotlíkový specialista ZDARMA zajistí domácnostem pomoc s vyřízením žádosti o kotlíkovou půjčku a kotlíkovou dotaci</a:t>
            </a:r>
          </a:p>
          <a:p>
            <a:r>
              <a:rPr lang="cs-CZ" dirty="0"/>
              <a:t>KOTLÍKOVÝM SPECIALISTOU PRO OBEC </a:t>
            </a:r>
            <a:r>
              <a:rPr lang="cs-CZ" dirty="0" smtClean="0"/>
              <a:t>TŘEMEŠNÁ </a:t>
            </a:r>
            <a:r>
              <a:rPr lang="cs-CZ" dirty="0"/>
              <a:t>JE:</a:t>
            </a:r>
          </a:p>
          <a:p>
            <a:pPr lvl="1"/>
            <a:r>
              <a:rPr lang="cs-CZ" dirty="0"/>
              <a:t>ROZVOJ KRNOVSKA O.P.S.</a:t>
            </a:r>
          </a:p>
          <a:p>
            <a:pPr marL="457200" lvl="1" indent="0">
              <a:buNone/>
            </a:pPr>
            <a:r>
              <a:rPr lang="cs-CZ" dirty="0"/>
              <a:t>    			kontaktní osoba Martina Jalamasová nebo Jana Dokoupilová</a:t>
            </a:r>
          </a:p>
          <a:p>
            <a:pPr lvl="1"/>
            <a:r>
              <a:rPr lang="cs-CZ" dirty="0"/>
              <a:t>Kancelář Na Náměstí 105, 793 99 Osoblaha</a:t>
            </a:r>
          </a:p>
          <a:p>
            <a:pPr lvl="1"/>
            <a:r>
              <a:rPr lang="cs-CZ" dirty="0"/>
              <a:t>Tel. 554 646 200, email: </a:t>
            </a:r>
            <a:r>
              <a:rPr lang="cs-CZ" dirty="0">
                <a:hlinkClick r:id="rId2"/>
              </a:rPr>
              <a:t>team@maskrnovsko.cz</a:t>
            </a:r>
            <a:endParaRPr lang="cs-CZ" dirty="0"/>
          </a:p>
          <a:p>
            <a:pPr lvl="1"/>
            <a:r>
              <a:rPr lang="cs-CZ" dirty="0"/>
              <a:t>www.maskrnovsko.cz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28FEE2D-2738-4065-826A-9AE6C953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PŮJČKY- jak má vlastník nemovitosti postupovat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91" y="1737668"/>
            <a:ext cx="8591511" cy="45747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DB56447B-3E3A-4747-8412-BED21240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PŮJČKY- VÝHODY PRO OBEC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</a:t>
            </a:r>
            <a:r>
              <a:rPr lang="cs-CZ" dirty="0" smtClean="0"/>
              <a:t>prostředky může </a:t>
            </a:r>
            <a:r>
              <a:rPr lang="cs-CZ" dirty="0"/>
              <a:t>obec využít na své projekty v oblasti životního prostředí</a:t>
            </a:r>
          </a:p>
          <a:p>
            <a:r>
              <a:rPr lang="cs-CZ" dirty="0"/>
              <a:t>Např. na veřejnou zeleň, zateplení veřejných budov, obnovitelné zdroje energie, hospodaření se srážkovou vodou, optimalizace vodního režimu v krajině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9" y="3750971"/>
            <a:ext cx="3932306" cy="27786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E33BEDF-A782-4B00-A65B-9E6E459F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675</Words>
  <Application>Microsoft Office PowerPoint</Application>
  <PresentationFormat>Širokoúhlá obrazovka</PresentationFormat>
  <Paragraphs>83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Faseta</vt:lpstr>
      <vt:lpstr>KOTLÍKOVÉ DOTACE  V ROCE 2019</vt:lpstr>
      <vt:lpstr>OBSAH</vt:lpstr>
      <vt:lpstr>1. ZÁŘÍ 2022 ZÁKAZ POUŽÍVÁNÍ KOTLŮ 1. A 2. EMISNÍ TŘÍDY</vt:lpstr>
      <vt:lpstr>3. VLNA KOTLÍKOVÝCH DOTACÍ </vt:lpstr>
      <vt:lpstr>Výše kotlíkových dotací</vt:lpstr>
      <vt:lpstr>Financování výměny kotle</vt:lpstr>
      <vt:lpstr>KOTLÍKOVÉ PŮJČKY</vt:lpstr>
      <vt:lpstr>KOTLÍKOVÉ PŮJČKY- jak má vlastník nemovitosti postupovat</vt:lpstr>
      <vt:lpstr>KOTLÍKOVÉ PŮJČKY- VÝHODY PRO OBEC</vt:lpstr>
      <vt:lpstr>HARMONOGRAM</vt:lpstr>
      <vt:lpstr>DOTAZNÍKY – PRŮZKUM ZÁJMU O KOTLÍKOVÉ PŮJČKY V OBCI TŘEMEŠNÁ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32</cp:revision>
  <dcterms:created xsi:type="dcterms:W3CDTF">2019-02-15T07:34:42Z</dcterms:created>
  <dcterms:modified xsi:type="dcterms:W3CDTF">2019-03-14T07:41:51Z</dcterms:modified>
</cp:coreProperties>
</file>